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83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087F5-D882-4DED-A140-DFC34F57E21E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B420-3683-4DB7-89F2-71F0F19A1B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36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087F5-D882-4DED-A140-DFC34F57E21E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B420-3683-4DB7-89F2-71F0F19A1B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978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087F5-D882-4DED-A140-DFC34F57E21E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B420-3683-4DB7-89F2-71F0F19A1BD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5142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087F5-D882-4DED-A140-DFC34F57E21E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B420-3683-4DB7-89F2-71F0F19A1B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6137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087F5-D882-4DED-A140-DFC34F57E21E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B420-3683-4DB7-89F2-71F0F19A1BD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1506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087F5-D882-4DED-A140-DFC34F57E21E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B420-3683-4DB7-89F2-71F0F19A1B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077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087F5-D882-4DED-A140-DFC34F57E21E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B420-3683-4DB7-89F2-71F0F19A1B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081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087F5-D882-4DED-A140-DFC34F57E21E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B420-3683-4DB7-89F2-71F0F19A1B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23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087F5-D882-4DED-A140-DFC34F57E21E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B420-3683-4DB7-89F2-71F0F19A1B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330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087F5-D882-4DED-A140-DFC34F57E21E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B420-3683-4DB7-89F2-71F0F19A1B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15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087F5-D882-4DED-A140-DFC34F57E21E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B420-3683-4DB7-89F2-71F0F19A1B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300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087F5-D882-4DED-A140-DFC34F57E21E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B420-3683-4DB7-89F2-71F0F19A1B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835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087F5-D882-4DED-A140-DFC34F57E21E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B420-3683-4DB7-89F2-71F0F19A1B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351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087F5-D882-4DED-A140-DFC34F57E21E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B420-3683-4DB7-89F2-71F0F19A1B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6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087F5-D882-4DED-A140-DFC34F57E21E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B420-3683-4DB7-89F2-71F0F19A1B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97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087F5-D882-4DED-A140-DFC34F57E21E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B420-3683-4DB7-89F2-71F0F19A1B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255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087F5-D882-4DED-A140-DFC34F57E21E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E67B420-3683-4DB7-89F2-71F0F19A1B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604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682388"/>
            <a:ext cx="7766936" cy="2115403"/>
          </a:xfrm>
        </p:spPr>
        <p:txBody>
          <a:bodyPr anchor="ctr"/>
          <a:lstStyle/>
          <a:p>
            <a:pPr algn="ctr"/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Если ребёнок ворует…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2797791"/>
            <a:ext cx="7766936" cy="2349941"/>
          </a:xfrm>
        </p:spPr>
        <p:txBody>
          <a:bodyPr/>
          <a:lstStyle/>
          <a:p>
            <a:pPr algn="just"/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Проблема воровства по мере роста ребенка усложняется. То, что в раннем детстве является случайным эпизодом, ошибкой, у подростков – уже осознанный шаг, а то и вредная привычка,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девиантное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поведение.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6517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14339"/>
            <a:ext cx="8596668" cy="5627024"/>
          </a:xfrm>
        </p:spPr>
        <p:txBody>
          <a:bodyPr>
            <a:normAutofit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  <a:buClr>
                <a:srgbClr val="90C226"/>
              </a:buClr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Сильное желание владеть чем-либ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(чаще всего какой-то игрушкой), с которым малыш не в состоянии справиться. Ребёнок видит у сверстника новую игрушку, о которой сам давно мечтал, и, улучив момент, он её прячет или уносит домой. Причина такого поведения кроется в особенностях сознания ребёнка-дошкольника: для него понятия "моё", "твое", "чужое" абстрактны и поэтому малодоступны. 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Clr>
                <a:srgbClr val="90C226"/>
              </a:buClr>
              <a:buNone/>
            </a:pPr>
            <a:r>
              <a:rPr lang="ru-RU" i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i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ример</a:t>
            </a:r>
            <a:r>
              <a:rPr lang="ru-RU" i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2-3-летний малыш еще не способен понять, что такое собственность, и поэтому уверен, что все в мире "принадлежит" ему, а как следствие этому на прогулке или в гостях ребенок хочет взять себе любую понравившуюся игрушку. Мы не станем называть его вором, а обязательно расскажем, что это игрушка чужая, и поэтому брать ее нельзя, ведь ребенок сам (без помощи взрослых) не может понять, что чужие вещи брать нехорошо. Об этом родители должны ему рассказать и не раз, рассказ свой лучше сопровождать разбором конкретной ситуации, а чтобы ребёнку было понятнее, обратить его внимание на переживания человека, утратившего какую-то вещь. 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Clr>
                <a:srgbClr val="90C226"/>
              </a:buClr>
            </a:pPr>
            <a:endParaRPr lang="ru-RU" i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Clr>
                <a:srgbClr val="90C226"/>
              </a:buClr>
            </a:pPr>
            <a:endParaRPr lang="ru-RU" sz="50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496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71501"/>
            <a:ext cx="8596668" cy="5469862"/>
          </a:xfrm>
        </p:spPr>
        <p:txBody>
          <a:bodyPr anchor="ctr">
            <a:noAutofit/>
          </a:bodyPr>
          <a:lstStyle/>
          <a:p>
            <a:r>
              <a:rPr lang="ru-RU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Желание сделать подарок кому-то из близких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(обычно родителям). Эта причина также связана с отсутствием понимания отрицательной оценки воровства. Ребёнок стремится тем или иным способом сделать маме приятное – и то, что он поступает неправильно, ему просто не приходит в голову. </a:t>
            </a:r>
          </a:p>
          <a:p>
            <a:r>
              <a:rPr lang="ru-RU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Желание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привлечь внимание сверстников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себе как обладателю какой-либо вещи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Желание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наказать кого-либо или отомстить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Третья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четвёртая группы мотивов детского воровства характерны как для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старших дошкольников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так и для детей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младшего школьного возраста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Их, хоть и с отрицательной окраской, но можно отнести к социальным мотивам.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237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28625"/>
            <a:ext cx="8596668" cy="5612737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rgbClr val="90C226"/>
              </a:buClr>
              <a:buNone/>
            </a:pPr>
            <a:r>
              <a:rPr lang="ru-RU" sz="7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6-7 лет ребёнку уже небезразлично его место в группе сверстников, и он способен сознательно и целенаправленно достигать желаемого, выбирая для этого все доступные способы. </a:t>
            </a:r>
            <a:endParaRPr lang="ru-RU" sz="72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rgbClr val="90C226"/>
              </a:buClr>
              <a:buNone/>
            </a:pPr>
            <a:r>
              <a:rPr lang="ru-RU" sz="7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Часто </a:t>
            </a:r>
            <a:r>
              <a:rPr lang="ru-RU" sz="7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бывает так, что цель, ради которой ребенок ворует, настолько для него важна, что она может затмить страх наказания</a:t>
            </a:r>
            <a:r>
              <a:rPr lang="ru-RU" sz="7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rgbClr val="90C226"/>
              </a:buClr>
              <a:buNone/>
            </a:pPr>
            <a:r>
              <a:rPr lang="ru-RU" sz="7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Пример</a:t>
            </a:r>
            <a:r>
              <a:rPr lang="ru-RU" sz="7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кража для привлечения внимания сверстников: у ребенка не складываются отношения со сверстниками: в детском саду, в школе, во дворе, – и ребенок, не умея сделать по-другому, может, взяв деньги, накупить разных сладостей и угостить всем этим друзей, получив то внимание и признание, которого он так хотел и ждал</a:t>
            </a:r>
            <a:r>
              <a:rPr lang="ru-RU" sz="7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rgbClr val="90C226"/>
              </a:buClr>
              <a:buNone/>
            </a:pPr>
            <a:r>
              <a:rPr lang="ru-RU" sz="7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7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этом случае у родителей с ребёнком должен состояться разговор о недопустимости воровства и понятии "собственность", но одного этого будет недостаточно. </a:t>
            </a:r>
            <a:endParaRPr lang="ru-RU" sz="72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rgbClr val="90C226"/>
              </a:buClr>
              <a:buNone/>
            </a:pPr>
            <a:r>
              <a:rPr lang="ru-RU" sz="7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Необходимо </a:t>
            </a:r>
            <a:r>
              <a:rPr lang="ru-RU" sz="7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работать с причиной – а причина </a:t>
            </a:r>
            <a:r>
              <a:rPr lang="ru-RU" sz="7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здесь: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Clr>
                <a:srgbClr val="90C226"/>
              </a:buClr>
              <a:buFontTx/>
              <a:buChar char="-"/>
            </a:pPr>
            <a:r>
              <a:rPr lang="ru-RU" sz="7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7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несформированности</a:t>
            </a:r>
            <a:r>
              <a:rPr lang="ru-RU" sz="7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навыков </a:t>
            </a:r>
            <a:r>
              <a:rPr lang="ru-RU" sz="7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общения;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Clr>
                <a:srgbClr val="90C226"/>
              </a:buClr>
              <a:buFontTx/>
              <a:buChar char="-"/>
            </a:pPr>
            <a:r>
              <a:rPr lang="ru-RU" sz="7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ru-RU" sz="7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возможно, в низкой самооценке (то есть получается, что личность ребёнка ценится сверстниками не сама по себе, а только если у нее что-то есть – вот это </a:t>
            </a:r>
            <a:r>
              <a:rPr lang="ru-RU" sz="7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ребенку </a:t>
            </a:r>
            <a:r>
              <a:rPr lang="ru-RU" sz="7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нужно объяснить). </a:t>
            </a:r>
            <a:endParaRPr lang="ru-RU" sz="72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buClr>
                <a:srgbClr val="90C226"/>
              </a:buClr>
              <a:buFontTx/>
              <a:buChar char="-"/>
            </a:pPr>
            <a:r>
              <a:rPr lang="ru-RU" sz="7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Также </a:t>
            </a:r>
            <a:r>
              <a:rPr lang="ru-RU" sz="7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стоит обсудить тему "дружба", поговорить о том, как правильно знакомиться с ребятами, как их заинтересовать и т.д. – всё это нужно объяснять своему ребёнку, а если понадобится, то проиграть с ним соответствующие ситуации. </a:t>
            </a:r>
          </a:p>
          <a:p>
            <a:pPr lvl="0">
              <a:buClr>
                <a:srgbClr val="90C226"/>
              </a:buClr>
            </a:pPr>
            <a:endParaRPr lang="ru-RU" sz="72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5283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14389"/>
            <a:ext cx="8596668" cy="5226974"/>
          </a:xfrm>
        </p:spPr>
        <p:txBody>
          <a:bodyPr anchor="ctr"/>
          <a:lstStyle/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rgbClr val="90C226"/>
              </a:buClr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Четвёртая причина воровства – желание отомстить кому-либо – может проявляться как во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вредительстве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("Заберу машину у Сашки за то, что он меня побил"),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 и в стремлении доставить неприятности близким ("Мама не купила мне шоколадку, за это я порисую её помадой на стене, пусть попробует в следующий раз не купить!"). То есть, и в том и в другом случае ребёнок хорошо понимает, на что он идёт и зачем он это делает. Борьба с воровством подобного плана осуществляется, как и в предыдущем случае, с помощью объяснения, убеждения, с помощью проигрывания конфликтных ситуаций.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590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57251"/>
            <a:ext cx="8596668" cy="5184112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детей постарше (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8 до 10-11 лет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воровство часто бывает связано с недостаточным развитием волевой сферы: ребёнку тяжело на свое "хочу!" самому себе твёрдо сказать "нет!".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Таким детям очень трудно справиться с соблазном, хотя они и испытывают стыд за свой поступок. Вот и получается: ребенок знает, что воровать нехорошо, но не в силах противостоять своему "хочу" и совершает кражу. Что делать, если у младшего школьника недостаточно развита воля?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Основная рекомендация в данном случае следующая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ru-RU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никогда </a:t>
            </a: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делайте за ребенка то, с чем он уже в состоянии справиться </a:t>
            </a:r>
            <a:r>
              <a:rPr lang="ru-RU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предлагать ребенку самому ставить цели и достигать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их и  начинать надо 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краткосрочных целей: куда пойдем? что сегодня сделаешь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?, 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меняйте его программу, позвольте ребёнку её реализовать.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самое ценное качество человека: умение самому поставить себе цель и выполнить ее. </a:t>
            </a:r>
          </a:p>
          <a:p>
            <a:pPr>
              <a:spcBef>
                <a:spcPts val="0"/>
              </a:spcBef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14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57225"/>
            <a:ext cx="8596668" cy="5384137"/>
          </a:xfrm>
        </p:spPr>
        <p:txBody>
          <a:bodyPr anchor="ctr"/>
          <a:lstStyle/>
          <a:p>
            <a:pPr marL="0" indent="0">
              <a:spcBef>
                <a:spcPts val="0"/>
              </a:spcBef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мере роста и взросления ребенка проблема воровства только усложняется. То, что в раннем детстве – ошибка, случайный эпизод, у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подростка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12-15 лет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– уже осознанный шаг, а то и того хуже – вредная привычка.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 значит ли это, что тринадцатилетний подросток – конченый человек? Конечно, нельзя оставлять поступки своих детей без внимания, но нельзя забывать о том, что мотивы воровства могут быть самыми разными, и прежде чем осуждать своего ребёнка, постарайтесь понять причины. Свершившийся факт еще не вина. Ведь нередки случаи, когда подростков силой или хитростью втягивают в порочный круг.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Родители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должны знать, что для подростковой среды очень характерны так называемые "кражи престижа": ребёнка подначивают сверстники, аргументируя необходимость воровства поддержанием статуса в группе, "на спор". </a:t>
            </a:r>
          </a:p>
          <a:p>
            <a:pPr>
              <a:spcBef>
                <a:spcPts val="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5505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solidFill>
                  <a:srgbClr val="90C22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Проблемы семей, провоцирующих детей к воровству.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Воровство ребенка может быть реакцией на семейное экономическое благополучие. В ситуации, когда семья не обеспечивает ребенку удовлетворение необходимых жизненных потребностей, он может пойти воровать (пищу, одежду и пр.).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Причиной </a:t>
            </a:r>
            <a:r>
              <a:rPr lang="ru-RU" sz="2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воровства может стать тотальный контроль за поведением и действиями ребенка, сопротивляясь которому подросток делает все наперекор запретам взрослых. </a:t>
            </a:r>
            <a:endParaRPr lang="ru-RU" sz="21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Ситуация </a:t>
            </a:r>
            <a:r>
              <a:rPr lang="ru-RU" sz="2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вседозволенности в семье развивает у детей потребительское эгоистическое отношение к другим, они </a:t>
            </a:r>
            <a:r>
              <a:rPr lang="ru-RU" sz="2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искренне </a:t>
            </a:r>
            <a:r>
              <a:rPr lang="ru-RU" sz="2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понимают, почему брать то, что им хочется, нельзя.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Наличие </a:t>
            </a:r>
            <a:r>
              <a:rPr lang="ru-RU" sz="2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семейном воспитании разногласий между требованиями взрослых, «двойная мораль», когда внушения и требования родителей расходятся с их поступками (ребенку внушают, что «брать чужое нельзя», а сами приносят домой все то, что «плохо лежит») провоцируют ребенка к воровству.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Часто в подростковом возрасте у мальчиков появляется потребность в «карманных деньгах». Если родители не хотят понять и удовлетворить нужды подростка, он может пойти на воровство. </a:t>
            </a:r>
            <a:endParaRPr lang="ru-RU" sz="21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Отсутствие последовательности в воспитании, когда в одной ситуации ребёнка наказывают, а в другой - "закрывают глаза" на проступок: грозились наказать, но не наказали; </a:t>
            </a:r>
            <a:endParaRPr lang="ru-RU" sz="21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Несогласованность требований взрослых (папа разрешает, а мама </a:t>
            </a:r>
            <a:r>
              <a:rPr lang="ru-RU" sz="2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запрещает</a:t>
            </a:r>
            <a:r>
              <a:rPr lang="ru-RU" sz="2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 </a:t>
            </a:r>
          </a:p>
          <a:p>
            <a:pPr marL="0" indent="0">
              <a:buNone/>
            </a:pPr>
            <a:endParaRPr lang="ru-RU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7687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930400"/>
          </a:xfrm>
        </p:spPr>
        <p:txBody>
          <a:bodyPr anchor="ctr"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Признаки детского 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воровства</a:t>
            </a:r>
            <a:b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 каким симптомам, внешним признакам можно определить, что ребенок ворует? </a:t>
            </a:r>
            <a:r>
              <a:rPr lang="ru-RU" sz="5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5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0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доме стали появляться вещи неизвестного происхождения; </a:t>
            </a:r>
          </a:p>
          <a:p>
            <a:pPr>
              <a:spcAft>
                <a:spcPts val="10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ребенок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стал постоянно «находить» новые вещи или деньги; </a:t>
            </a:r>
          </a:p>
          <a:p>
            <a:pPr>
              <a:spcAft>
                <a:spcPts val="10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ребенку стали «дарить», «давать попользоваться» или обменивать вещи его друзья; </a:t>
            </a:r>
          </a:p>
          <a:p>
            <a:pPr>
              <a:spcAft>
                <a:spcPts val="10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ребенка появились «карманные деньги», которые родители ему не давали; </a:t>
            </a:r>
          </a:p>
          <a:p>
            <a:pPr>
              <a:spcAft>
                <a:spcPts val="10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ребенок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стал дарить членам семьи или приятелям дорогие подарки; </a:t>
            </a:r>
          </a:p>
          <a:p>
            <a:pPr>
              <a:spcAft>
                <a:spcPts val="10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дома стали исчезать деньги или другие вещи; </a:t>
            </a:r>
          </a:p>
          <a:p>
            <a:pPr>
              <a:spcAft>
                <a:spcPts val="10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ребенок резко изменил привычный образ жизни; 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стал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лгать и прятать какие-то вещи. 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69718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14313"/>
            <a:ext cx="8596668" cy="1716087"/>
          </a:xfrm>
        </p:spPr>
        <p:txBody>
          <a:bodyPr anchor="b"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ru-RU" sz="3200" b="1" dirty="0" smtClean="0">
                <a:solidFill>
                  <a:srgbClr val="90C22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90C22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90C22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90C22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90C22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90C22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90C22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90C22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90C22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90C22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90C22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90C22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90C22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90C22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90C22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90C22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90C22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делать, если ребенок украл?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5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5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57251"/>
            <a:ext cx="8596668" cy="518411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Правило 1: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Четко высказать отрицательную оценку действиям ребенка (действиям, а не личности!) с конкретным запретом на воровство. 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Правило 2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Рассказать о последствиях такого поступка в ракурсе переживаний и чувств человека, лишившегося любимой вещи. А так же указать на возможность наказания и социального неодобрения. 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Правило 3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Наложить запрет на какое бы то ни было использование украденной вещи. Если это возможно – вещь вернуть хозяину. Описать, какие действия при этом требуются от ребенка (например, продать то, что ребенок купил на украденные деньги и отдать их потерпевшим). 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Правило 4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Удержаться от навешивания ярлыков на ребенка, называя его «воришкой» и пр. Нельзя клеймить, красить образ в черный цвет, иначе плохой поступок может действительно превратиться в суть личности: мама говорит – значит, я действительно такой! 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Правило 5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Не обсуждать возникшую проблему с посторонними людьми в присутствии ребенка. Золотое правило воспитания гласит: ругай наедине, хвали при всех. Воровство – сор, который не следует выносить из избы.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04971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57239"/>
            <a:ext cx="8596668" cy="5284124"/>
          </a:xfrm>
        </p:spPr>
        <p:txBody>
          <a:bodyPr/>
          <a:lstStyle/>
          <a:p>
            <a:r>
              <a:rPr lang="ru-RU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Правило 6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Помнить о том, что обращение к ребенку: «Как ты мог?» и подобные являются бесполезными и даже вредными (это правило особо актуально для родителей дошкольников). А так же следует избегать сравнений ребенка с другими детьми и с самим собой в детстве: «Вот я никогда…» </a:t>
            </a:r>
            <a:endParaRPr lang="ru-RU" sz="3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Правило 7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Обсуждая случившееся, помнить, что сильные негативные чувства могут способствовать тому, что ребенок будет скрывать все поступки, которые сочтет плохими, постыдными. </a:t>
            </a:r>
            <a:endParaRPr lang="ru-RU" sz="3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Правило 8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Продемонстрировать ребенку готовность оказывать поддержку и показать, что совершенный им поступок не влечет за собой лишение его родительской любви, что его по-прежнему высоко оценивают как личность, любят и принимают, но это не устраняет необходимости исправления самим ребенком совершенного им действия. </a:t>
            </a:r>
            <a:endParaRPr lang="ru-RU" sz="3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Правило 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9: Не возвращаться к тому, что произошло (после того как ситуация была разобрана), т.к. этим вы только закрепите данный поступок в сознании ребенка. </a:t>
            </a:r>
            <a:endParaRPr lang="ru-RU" sz="3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Правило 1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0: По возможности исключить ситуации, провоцирующие воровство. Помните о том, что воровство может быть реакцией на семейное неблагополучие, ошибок в системе воспитания. </a:t>
            </a:r>
            <a:endParaRPr lang="ru-RU" sz="3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0010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62076"/>
          </a:xfrm>
        </p:spPr>
        <p:txBody>
          <a:bodyPr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Детское воровство - проблема не </a:t>
            </a: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приятная, волнующая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пугающая родителей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28838"/>
            <a:ext cx="8596668" cy="4486275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Dotum" panose="020B0600000101010101" pitchFamily="34" charset="-127"/>
                <a:cs typeface="Times New Roman" panose="02020603050405020304" pitchFamily="18" charset="0"/>
              </a:rPr>
              <a:t>Д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Dotum" panose="020B0600000101010101" pitchFamily="34" charset="-127"/>
                <a:cs typeface="Times New Roman" panose="02020603050405020304" pitchFamily="18" charset="0"/>
              </a:rPr>
              <a:t>етское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Dotum" panose="020B0600000101010101" pitchFamily="34" charset="-127"/>
                <a:cs typeface="Times New Roman" panose="02020603050405020304" pitchFamily="18" charset="0"/>
              </a:rPr>
              <a:t>воровство, даже если оно частый спутник вашего ребёнка, и клептомания имеют немного общего. Клептомания (от греч. "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Dotum" panose="020B0600000101010101" pitchFamily="34" charset="-127"/>
                <a:cs typeface="Times New Roman" panose="02020603050405020304" pitchFamily="18" charset="0"/>
              </a:rPr>
              <a:t>klepto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Dotum" panose="020B0600000101010101" pitchFamily="34" charset="-127"/>
                <a:cs typeface="Times New Roman" panose="02020603050405020304" pitchFamily="18" charset="0"/>
              </a:rPr>
              <a:t>" - похищаю,"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Dotum" panose="020B0600000101010101" pitchFamily="34" charset="-127"/>
                <a:cs typeface="Times New Roman" panose="02020603050405020304" pitchFamily="18" charset="0"/>
              </a:rPr>
              <a:t>mania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Dotum" panose="020B0600000101010101" pitchFamily="34" charset="-127"/>
                <a:cs typeface="Times New Roman" panose="02020603050405020304" pitchFamily="18" charset="0"/>
              </a:rPr>
              <a:t>" - безумие) - это психическое отклонение, проявляющееся в навязчивом "внезапно возникающем влечении к хищению вещей" - является достаточно редким явлением. </a:t>
            </a:r>
          </a:p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Dotum" panose="020B0600000101010101" pitchFamily="34" charset="-127"/>
                <a:cs typeface="Times New Roman" panose="02020603050405020304" pitchFamily="18" charset="0"/>
              </a:rPr>
              <a:t>Этим заболеванием страдают около 0,05% людей на всём земном шаре, при этом в детском возрасте она практически не встречается. А в остальном (исключение,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Dotum" panose="020B0600000101010101" pitchFamily="34" charset="-127"/>
                <a:cs typeface="Times New Roman" panose="02020603050405020304" pitchFamily="18" charset="0"/>
              </a:rPr>
              <a:t>к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Dotum" panose="020B0600000101010101" pitchFamily="34" charset="-127"/>
                <a:cs typeface="Times New Roman" panose="02020603050405020304" pitchFamily="18" charset="0"/>
              </a:rPr>
              <a:t>составляют болезненные проявления психики), эту крайне неприятную проблему решить можно, и первое, что для этого родителям необходимо сделать - это попробовать найти причины воровства своего ребёнка, а второе - постараться наладить искренние и доверительные отношения со своим ребенком.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15423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85750"/>
            <a:ext cx="8596668" cy="1643064"/>
          </a:xfrm>
        </p:spPr>
        <p:txBody>
          <a:bodyPr anchor="ctr"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Почему в случае воровства не следует привлекать широкое общественное мнение?</a:t>
            </a:r>
            <a:r>
              <a:rPr lang="ru-RU" b="1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43051"/>
            <a:ext cx="8596668" cy="449831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Привлечение «общественного мнения» (класса, родственников, соседей) совершается часто из-за опасения, что разговор одного из родителей (иди учителя) окажется неэффективным. Однако, это тот случай, когда количество присутствующих не приводит к новому качеству и необходимый эффект воспитания не достигается. </a:t>
            </a:r>
            <a:endParaRPr lang="ru-RU" sz="19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Дело 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том, что мотивы воровства, как правило, связаны с </a:t>
            </a:r>
            <a:r>
              <a:rPr lang="ru-RU" sz="1900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психическими травмами, </a:t>
            </a:r>
            <a:r>
              <a:rPr lang="ru-RU" sz="1900" u="sn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внутриличностными</a:t>
            </a:r>
            <a:r>
              <a:rPr lang="ru-RU" sz="1900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конфликтами, личностной дисгармонией (заниженная самооценка, завышенный уровень притязаний и пр.) поэтому оно (воровство) имеет своеобразный «интимный характер». </a:t>
            </a:r>
          </a:p>
          <a:p>
            <a:pPr marL="0" indent="0" algn="just">
              <a:buNone/>
            </a:pP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Психологи не рекомендуют «разбирать» подобные поступки в классе или в присутствии достаточно большого числа людей, т.к. это может привести к </a:t>
            </a:r>
            <a:r>
              <a:rPr lang="ru-RU" sz="1900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психологическим травмам и отразиться в целом на формирование личности ребенка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подобных случаях </a:t>
            </a:r>
            <a:r>
              <a:rPr lang="ru-RU" sz="1900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прежде всего требуется психологическая поддержка и формирование в ребенке чувства уверенности в любви окружающих людей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Если же рассматривать проступок при большой аудитории, у ребенка возникает чувство незащищенности. Стыд, который появляется в такой ситуации, чаще всего не становится основанием для «исправления». Поэтому все публичные наказания усиливают возникающие деформации личности и приводят к побуждениям скрыто совершать желаемое.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15574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0172" y="223837"/>
            <a:ext cx="8596668" cy="1704976"/>
          </a:xfrm>
        </p:spPr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Профилактика детского воровства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предупредить детское воровство? Какие меры профилактики наиболее эффективны? </a:t>
            </a:r>
            <a:r>
              <a:rPr lang="ru-RU" sz="5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5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28813"/>
            <a:ext cx="8596668" cy="4757737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7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провоцировать ребенка, не оставлять его одного рядом с чужой вещью, которая ему очень понравилась. </a:t>
            </a:r>
          </a:p>
          <a:p>
            <a:r>
              <a:rPr lang="ru-RU" sz="7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7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7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проявлять постоянную тревожность по поводу того, что ребенок может совершить воровство. Главное – не передавать ему эту тревогу, т.е. не «наказывать заранее». </a:t>
            </a:r>
          </a:p>
          <a:p>
            <a:r>
              <a:rPr lang="ru-RU" sz="7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7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Спокойно </a:t>
            </a:r>
            <a:r>
              <a:rPr lang="ru-RU" sz="7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отвечать на вопросы ребенка о воровстве, его предположения о том, что произойдет, если он возьмет чужую вещь. Тут следует не наказывать за высказывание намерения, но четко объяснить нежелательность поступка и те последствия к которым он приведет. </a:t>
            </a:r>
          </a:p>
          <a:p>
            <a:r>
              <a:rPr lang="ru-RU" sz="7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7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Четко </a:t>
            </a:r>
            <a:r>
              <a:rPr lang="ru-RU" sz="7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доступно для понимания ребенка, но без бурных эмоций реагировать на любые его стремления взять что-то ему не принадлежащее, например случайно найденный на улице или забытый кем-то в автобусе предмет. Подобные действия ребенка являются «</a:t>
            </a:r>
            <a:r>
              <a:rPr lang="ru-RU" sz="7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предворовством</a:t>
            </a:r>
            <a:r>
              <a:rPr lang="ru-RU" sz="7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и не всегда замечаются родителями в последствии они могут перерасти в настоящее воровство. </a:t>
            </a:r>
            <a:endParaRPr lang="ru-RU" sz="72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Clr>
                <a:srgbClr val="90C226"/>
              </a:buClr>
            </a:pPr>
            <a:r>
              <a:rPr lang="ru-RU" sz="7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ребенок «тянется» к чужой вещи, надо не просто запретить ему это делать, но прежде всего оказать эмоциональную поддержку или объяснить (например, можно сказать: «Я знаю как тебе хочется иметь это, но ты молодец, сможешь с этим справиться»), что у него в ближайшем будет возможность получить эту вещь. </a:t>
            </a:r>
          </a:p>
          <a:p>
            <a:endParaRPr lang="ru-RU" sz="72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7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823050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42925"/>
            <a:ext cx="8596668" cy="5498437"/>
          </a:xfrm>
        </p:spPr>
        <p:txBody>
          <a:bodyPr>
            <a:normAutofit/>
          </a:bodyPr>
          <a:lstStyle/>
          <a:p>
            <a:pPr marL="0" lvl="0" indent="0">
              <a:buClr>
                <a:srgbClr val="90C226"/>
              </a:buClr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0">
              <a:buClr>
                <a:srgbClr val="90C226"/>
              </a:buClr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Иногда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стоит осуществлять «вещественную компетенцию» чужой вещи, т.е. спустя какое-то время, когда ребенок успокоится, можно купить (подарить) ему такую же или аналогичную вещь. Это научит вашего ребенка терпению и отложенному вознаграждению. </a:t>
            </a:r>
          </a:p>
          <a:p>
            <a:pPr lvl="0">
              <a:buClr>
                <a:srgbClr val="90C226"/>
              </a:buClr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Следует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специально обучать ребенка навыкам высказывания просьбы поиграть с чужой вещью или посмотреть ее. </a:t>
            </a:r>
          </a:p>
          <a:p>
            <a:pPr lvl="0">
              <a:buClr>
                <a:srgbClr val="90C226"/>
              </a:buClr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Одним из способов предупреждения детского воровства является предотвращение или устранение чувства «заброшенности» и одиночества у ребенка, которые порождают обиду на недостаточное любви и внимания и как следствие – желание отомстить. </a:t>
            </a:r>
          </a:p>
          <a:p>
            <a:pPr lvl="0">
              <a:buClr>
                <a:srgbClr val="90C226"/>
              </a:buClr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Развивайте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волевую сферу ребенка, учите его соподчинению мотивов «хочу» - «надо»; никогда не делайте за ребенка то, с чем он уже в состоянии справиться; учите ребенка самому себе ставить цели и достигать их. 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0">
              <a:buClr>
                <a:srgbClr val="90C226"/>
              </a:buClr>
            </a:pPr>
            <a:endParaRPr lang="ru-RU" sz="5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47053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Советы родителям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00200"/>
            <a:ext cx="8596668" cy="491489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Воровство сродни обману. Те же корни. Ребенок (взрослый), который обманывает, способен начать воровать. Согласитесь, что человек, берущий чужое, что-то недополучает.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Обман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присутствует в тех семьях, где не принято говорить о том, что хочется, вслух. Там, где не принято озвучивать свои эмоции. Там, где этому человеку - ребенку или взрослому - уделяется недостаточно внимания. Там, где могут наказать за высказанные чувства, желания,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поступки,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не постараться понять причины. Там, где готовы любить и награждать исключительно за поступки, а не за то, что ты такой есть на белом свете и конкретно в этой семье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Домашнее </a:t>
            </a: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Поразмышляем над тем, что именно ребенок не получает, если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обманывает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ворует. Что он получает, если обманывает и ворует</a:t>
            </a:r>
            <a:r>
              <a:rPr lang="ru-RU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buClr>
                <a:srgbClr val="90C226"/>
              </a:buClr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P.S.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еньги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или подарки - это не то, что хочет ребенок. Это приятное дополнение. Скажем так, аксессуар. Во главе угла стоит внимание к отдельно взятому человеку, понимание его поступков.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9223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Что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не всегда осознают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родители?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Первое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- Обычно родители считают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что столкнулись с редким и оттого особо тяжелым отклонением в детском развитии. Ошибочность данного суждения вызваны тем, что рассказывать о воровстве собственного ребенка не принято, следовательно, родителям не приходилось слышать об этом от своих знакомых. Отсюда паника,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растерянность.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Второе,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следует понимать взрослым: многие жалобы на детское воровство просто неадекватны, если относятся к дошкольнику. Т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ермины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«кража», «воровство» вообще неприменимы к дошкольникам до пяти лет. Правильная формулировка подобной жалобы должна быть совершенно другой: «Ребенок берет вещи без спроса» (или «Берет вещи, которые ему запретили брать»).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1443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28651"/>
            <a:ext cx="8596668" cy="5412712"/>
          </a:xfrm>
        </p:spPr>
        <p:txBody>
          <a:bodyPr/>
          <a:lstStyle/>
          <a:p>
            <a:pPr>
              <a:lnSpc>
                <a:spcPct val="107000"/>
              </a:lnSpc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Третье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Чем бы ни были вызваны кражи и в каком бы возрасте они ни совершались,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родителям 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надо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отказаться 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обвинений типа «ты вор» или «из тебя вырастет вор» и т.п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., а так же 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использования слов «вор», «воровство», «кража» и выбирать более мягкие выражения: «брать чужое», «взять то, что тебе не принадлежит» и т.п. иначе у ребенка может сложиться негативная самооценка, которая будет побуждать его к дальнейшим правонарушениям («Раз я все равно уже вор, то я и дальше буду воровать»).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четвертое,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взрослые (родители, воспитатели, педагоги) должны понять, что проблема не фатальна, но сама по себе не растворится. Решать ее можно и нужно и начинать следует с повышения компетентности и поиска причин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воровства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своего ребенка.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7248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Цели, мотивы детского воровства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воровства заложена в самом определении данного явления – </a:t>
            </a:r>
            <a:r>
              <a:rPr lang="ru-RU" sz="3600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действия, направленные на присвоение чужих вещей.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6798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000" b="1" dirty="0" smtClean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 побуждает ребенка присваивать чужие вещи? </a:t>
            </a:r>
            <a:r>
              <a:rPr lang="ru-RU" sz="4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4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Мотивы воровства чаще всего определяются тремя большими классами причин: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5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сделать благо себе; </a:t>
            </a:r>
          </a:p>
          <a:p>
            <a:pPr>
              <a:spcAft>
                <a:spcPts val="5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сделать посредством украденного приятное другим и заслужить их хорошее отношение; 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«за компанию» - воровство совершается совместно с группой не для обогащения, но на основе желания быть принятым группой, соответствовать ее нормам.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6962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42889"/>
            <a:ext cx="8596668" cy="57984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Первые два класса мотивов служат </a:t>
            </a: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основанием индивидуального воровства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третий – коллективного</a:t>
            </a:r>
            <a:r>
              <a:rPr lang="ru-RU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отив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«сделать благо себе». </a:t>
            </a: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i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Импульсивное побуждение украсть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появляется  в тот момент, когда:  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ребенок видит чужую вещь, которая привлекает его внимание (например, какая-то игрушка); 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ребенок находится один рядом с чужой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вещью (это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 называемый мотив «импровизация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»).</a:t>
            </a:r>
          </a:p>
          <a:p>
            <a:pPr marL="0" indent="0" algn="just">
              <a:buNone/>
            </a:pPr>
            <a:r>
              <a:rPr lang="ru-RU" b="1" i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Длительно </a:t>
            </a:r>
            <a:r>
              <a:rPr lang="ru-RU" b="1" i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формирующееся желание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взять чужую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вещь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возникают благоприятные условия, это желание превращается в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конкретное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побуждение. </a:t>
            </a:r>
          </a:p>
          <a:p>
            <a:pPr marL="0" indent="0">
              <a:spcAft>
                <a:spcPts val="4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Мотивом воровства ребенка может быть </a:t>
            </a:r>
            <a:r>
              <a:rPr lang="ru-RU" b="1" i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побуждение наказать кого-</a:t>
            </a:r>
            <a:endParaRPr lang="ru-RU" u="sng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40"/>
              </a:spcAft>
              <a:buClr>
                <a:srgbClr val="90C226"/>
              </a:buClr>
              <a:buNone/>
            </a:pPr>
            <a:r>
              <a:rPr lang="ru-RU" b="1" i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либо</a:t>
            </a: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отомстить конкретному человеку или «всем сразу»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(когда чувство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обиды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переносится с обидчика на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остальных окружающих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людей). Такое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побуждение 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связано с четким пониманием ребенком негативного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социального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характера этого действия. Однако им движет месть или зависть.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40"/>
              </a:spcAft>
              <a:buClr>
                <a:srgbClr val="90C226"/>
              </a:buClr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Некоторые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дети воруют, чтобы обрести </a:t>
            </a:r>
            <a:r>
              <a:rPr lang="ru-RU" b="1" i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контроль или власть над </a:t>
            </a:r>
            <a:endParaRPr lang="ru-RU" u="sng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90C226"/>
              </a:buClr>
              <a:buNone/>
            </a:pPr>
            <a:r>
              <a:rPr lang="ru-RU" b="1" i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другими</a:t>
            </a: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spcAft>
                <a:spcPts val="40"/>
              </a:spcAft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146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 algn="ctr">
              <a:spcBef>
                <a:spcPts val="1000"/>
              </a:spcBef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Второй класс мотивов воровства 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«сделать благо другому».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включает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себя следующие побуждения: </a:t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i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Побуждение доставить удовольствие значимому человеку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(матери, брату, другу и пр.). Довольно часто этот мотив связан с незнанием того, что воровство может быть не одобрено окружающими людьми. Например, ребенок захотел сделать маме подарок к празднику и оборвал цветочную клумбу соседа.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Побуждение украсть чужую вещь, </a:t>
            </a: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чтобы иметь средства заплатить за дружбу и внимание к себе сверстников или </a:t>
            </a:r>
            <a:r>
              <a:rPr lang="ru-RU" b="1" i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привлечь внимание к себе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как к обладателю какой-либо вещи (дорогие часы, фотоаппарат, сотовый телефон и др.)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8717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90C22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Причины детского воровства.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Взрослым необходимо знать: в каждой возрастной группе причины такого поведения детей разные.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Воровство в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дошкольном возрасте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имеет свои специфические черты, и если разобраться, то в прямом смысле слова воровством не является. Среди мотивов, толкающих ребёнка- дошкольника на воровство, можно выделить следующие группы, не имеющие под собой никакой криминальной подоплёки: </a:t>
            </a:r>
          </a:p>
        </p:txBody>
      </p:sp>
    </p:spTree>
    <p:extLst>
      <p:ext uri="{BB962C8B-B14F-4D97-AF65-F5344CB8AC3E}">
        <p14:creationId xmlns:p14="http://schemas.microsoft.com/office/powerpoint/2010/main" val="330278345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192</TotalTime>
  <Words>2653</Words>
  <Application>Microsoft Office PowerPoint</Application>
  <PresentationFormat>Произвольный</PresentationFormat>
  <Paragraphs>113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Грань</vt:lpstr>
      <vt:lpstr>Если ребёнок ворует… </vt:lpstr>
      <vt:lpstr>Детское воровство - проблема не  приятная, волнующая и пугающая родителей </vt:lpstr>
      <vt:lpstr>Что не всегда осознают родители? </vt:lpstr>
      <vt:lpstr>Презентация PowerPoint</vt:lpstr>
      <vt:lpstr>Цели, мотивы детского воровства </vt:lpstr>
      <vt:lpstr> Что побуждает ребенка присваивать чужие вещи?  </vt:lpstr>
      <vt:lpstr>Презентация PowerPoint</vt:lpstr>
      <vt:lpstr>Второй класс мотивов воровства «сделать благо другому». </vt:lpstr>
      <vt:lpstr>  Причины детского воровства.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Проблемы семей, провоцирующих детей к воровству.  </vt:lpstr>
      <vt:lpstr>Признаки детского воровства  По каким симптомам, внешним признакам можно определить, что ребенок ворует?  </vt:lpstr>
      <vt:lpstr>        Что делать, если ребенок украл?  </vt:lpstr>
      <vt:lpstr>Презентация PowerPoint</vt:lpstr>
      <vt:lpstr>Почему в случае воровства не следует привлекать широкое общественное мнение? </vt:lpstr>
      <vt:lpstr>Профилактика детского воровства  Как предупредить детское воровство? Какие меры профилактики наиболее эффективны?  </vt:lpstr>
      <vt:lpstr>Презентация PowerPoint</vt:lpstr>
      <vt:lpstr>Советы родителям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Вася</cp:lastModifiedBy>
  <cp:revision>14</cp:revision>
  <dcterms:created xsi:type="dcterms:W3CDTF">2015-04-16T03:42:09Z</dcterms:created>
  <dcterms:modified xsi:type="dcterms:W3CDTF">2017-10-15T18:30:29Z</dcterms:modified>
</cp:coreProperties>
</file>